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3038"/>
            <a:ext cx="4114800" cy="2743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572000" y="1240334"/>
            <a:ext cx="4343400" cy="314860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800600" y="1468934"/>
            <a:ext cx="3886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 e Público-Alvo</a:t>
            </a:r>
            <a:endParaRPr lang="en-US" sz="168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11846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57775" y="1897559"/>
            <a:ext cx="1314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Objetivo Principal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5086350" y="2185095"/>
            <a:ext cx="12257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D354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6312089" y="2201168"/>
            <a:ext cx="23279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qualificados para a loja de temperos e 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5086350" y="2401193"/>
            <a:ext cx="6727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especiarias</a:t>
            </a:r>
            <a:endParaRPr lang="en-US" sz="942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31604"/>
            <a:ext cx="214313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100638" y="2817316"/>
            <a:ext cx="9286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Público-Alvo </a:t>
            </a:r>
            <a:endParaRPr lang="en-US" sz="1046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3138785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05546" y="3115568"/>
            <a:ext cx="4031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Idade:</a:t>
            </a:r>
            <a:endParaRPr lang="en-US" sz="942" dirty="0"/>
          </a:p>
        </p:txBody>
      </p:sp>
      <p:sp>
        <p:nvSpPr>
          <p:cNvPr id="18" name="Text 11"/>
          <p:cNvSpPr/>
          <p:nvPr/>
        </p:nvSpPr>
        <p:spPr>
          <a:xfrm>
            <a:off x="5708693" y="3115568"/>
            <a:ext cx="5785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18+ anos</a:t>
            </a:r>
            <a:endParaRPr lang="en-US" sz="942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3424535"/>
            <a:ext cx="128588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305546" y="3401318"/>
            <a:ext cx="7024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Interesses: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6008033" y="3401318"/>
            <a:ext cx="25778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Culinária, gastronomia, receitas saudáveis</a:t>
            </a:r>
            <a:endParaRPr lang="en-US" sz="942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50" y="3710285"/>
            <a:ext cx="128588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305546" y="3687068"/>
            <a:ext cx="10994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Comportamento: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6404986" y="3687068"/>
            <a:ext cx="15414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Interagem com anúncios</a:t>
            </a:r>
            <a:endParaRPr lang="en-US" sz="942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350" y="3996035"/>
            <a:ext cx="128588" cy="1285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305546" y="3972818"/>
            <a:ext cx="7748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Localização:</a:t>
            </a:r>
            <a:endParaRPr lang="en-US" sz="942" dirty="0"/>
          </a:p>
        </p:txBody>
      </p:sp>
      <p:sp>
        <p:nvSpPr>
          <p:cNvPr id="27" name="Text 17"/>
          <p:cNvSpPr/>
          <p:nvPr/>
        </p:nvSpPr>
        <p:spPr>
          <a:xfrm>
            <a:off x="6080420" y="3972818"/>
            <a:ext cx="3676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Brasil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985838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Pilares de Conteúdo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228600" y="1471613"/>
            <a:ext cx="4114800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" y="1471613"/>
            <a:ext cx="28575" cy="942975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50019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35794" y="1643063"/>
            <a:ext cx="224492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Receitas e Inspiração Culinária 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685800" y="1900238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Conteúdo prático que demonstra o uso dos produtos e inspira o público a experimentar novos sabores.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28600" y="2586038"/>
            <a:ext cx="4114800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228600" y="2586038"/>
            <a:ext cx="28575" cy="942975"/>
          </a:xfrm>
          <a:prstGeom prst="rect">
            <a:avLst/>
          </a:prstGeom>
          <a:solidFill>
            <a:srgbClr val="F39C1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771775"/>
            <a:ext cx="192881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8656" y="2757488"/>
            <a:ext cx="33021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Educação e Conhecimento sobre Especiarias 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685800" y="3014663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Posicionamento como autoridade no universo das especiarias, educando sobre origem, benefícios e usos.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28600" y="3700463"/>
            <a:ext cx="4114800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228600" y="3700463"/>
            <a:ext cx="28575" cy="942975"/>
          </a:xfrm>
          <a:prstGeom prst="rect">
            <a:avLst/>
          </a:prstGeom>
          <a:solidFill>
            <a:srgbClr val="5B3C1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886200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7225" y="3871913"/>
            <a:ext cx="26539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Estilo de Vida Saudável e Bem-Estar 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685800" y="4129088"/>
            <a:ext cx="3486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Conexão entre o uso de especiarias e um estilo de vida mais equilibrado e consciente.</a:t>
            </a:r>
            <a:endParaRPr lang="en-US" sz="837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66828"/>
            <a:ext cx="4343400" cy="2895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3038"/>
            <a:ext cx="4114800" cy="2743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0" y="714375"/>
            <a:ext cx="4343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Formatos de Conteúdo</a:t>
            </a:r>
            <a:endParaRPr lang="en-US" sz="1688" dirty="0"/>
          </a:p>
        </p:txBody>
      </p:sp>
      <p:sp>
        <p:nvSpPr>
          <p:cNvPr id="8" name="Shape 4"/>
          <p:cNvSpPr/>
          <p:nvPr/>
        </p:nvSpPr>
        <p:spPr>
          <a:xfrm>
            <a:off x="4572000" y="1143000"/>
            <a:ext cx="4229100" cy="800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1385888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29225" y="1257300"/>
            <a:ext cx="34575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Reels (Vídeos Curtos)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5229225" y="1485900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para receitas rápidas, dicas culinárias e conteúdo engajador. Alta visibilidade no explorar.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4572000" y="2057400"/>
            <a:ext cx="4229100" cy="800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8"/>
          <p:cNvSpPr/>
          <p:nvPr/>
        </p:nvSpPr>
        <p:spPr>
          <a:xfrm>
            <a:off x="4686300" y="2171700"/>
            <a:ext cx="428625" cy="428625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72" y="2300288"/>
            <a:ext cx="192881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29225" y="2171700"/>
            <a:ext cx="34575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Carrosséis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229225" y="2400300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Perfeito para receitas passo a passo, guias educativos e storytelling. Permite aprofundar no conteúdo.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4572000" y="2971800"/>
            <a:ext cx="4229100" cy="800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2"/>
          <p:cNvSpPr/>
          <p:nvPr/>
        </p:nvSpPr>
        <p:spPr>
          <a:xfrm>
            <a:off x="4686300" y="3086100"/>
            <a:ext cx="428625" cy="428625"/>
          </a:xfrm>
          <a:prstGeom prst="ellipse">
            <a:avLst/>
          </a:prstGeom>
          <a:solidFill>
            <a:srgbClr val="92400E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888" y="3214688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229225" y="3086100"/>
            <a:ext cx="34575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Stories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5229225" y="3314700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Essencial para interações diárias (enquetes, perguntas), bastidores em tempo real e CTAs diretos.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4572000" y="3886200"/>
            <a:ext cx="4229100" cy="800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6"/>
          <p:cNvSpPr/>
          <p:nvPr/>
        </p:nvSpPr>
        <p:spPr>
          <a:xfrm>
            <a:off x="4686300" y="4000500"/>
            <a:ext cx="428625" cy="428625"/>
          </a:xfrm>
          <a:prstGeom prst="ellipse">
            <a:avLst/>
          </a:prstGeom>
          <a:solidFill>
            <a:srgbClr val="1E3A8A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88" y="4129088"/>
            <a:ext cx="171450" cy="17145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229225" y="4000500"/>
            <a:ext cx="34575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Posts Estáticos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5229225" y="4229100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 fotos de pratos finalizados, infográficos, citações inspiradoras e anúncios de produtos.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4572000" y="4800600"/>
            <a:ext cx="4229100" cy="800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0"/>
          <p:cNvSpPr/>
          <p:nvPr/>
        </p:nvSpPr>
        <p:spPr>
          <a:xfrm>
            <a:off x="4686300" y="4914900"/>
            <a:ext cx="428625" cy="428625"/>
          </a:xfrm>
          <a:prstGeom prst="ellipse">
            <a:avLst/>
          </a:prstGeom>
          <a:solidFill>
            <a:srgbClr val="DC2626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172" y="5043488"/>
            <a:ext cx="192881" cy="17145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229225" y="4914900"/>
            <a:ext cx="34575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Lives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5229225" y="5143500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 workshops de culinária, Q&amp;A, entrevistas com chefs e demonstrações de produtos.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71437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Geração de Leads</a:t>
            </a:r>
            <a:endParaRPr lang="en-US" sz="168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57288"/>
            <a:ext cx="150019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4344" y="1143000"/>
            <a:ext cx="21431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Lead Magnets (Iscas Digitais) 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514350" y="1428750"/>
            <a:ext cx="3829050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514350" y="1428750"/>
            <a:ext cx="28575" cy="34290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543050"/>
            <a:ext cx="100013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6957" y="1521619"/>
            <a:ext cx="4181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E-book: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205089" y="1521619"/>
            <a:ext cx="2607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"Guia Essencial de Especiarias para Cozinheiros"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514350" y="1857375"/>
            <a:ext cx="3829050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514350" y="1857375"/>
            <a:ext cx="28575" cy="34290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971675"/>
            <a:ext cx="12858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5532" y="1950244"/>
            <a:ext cx="4181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E-book: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233664" y="1950244"/>
            <a:ext cx="25872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"20 Receitas Saudáveis com Temperos Exóticos"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514350" y="2286000"/>
            <a:ext cx="3829050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Shape 14"/>
          <p:cNvSpPr/>
          <p:nvPr/>
        </p:nvSpPr>
        <p:spPr>
          <a:xfrm>
            <a:off x="514350" y="2286000"/>
            <a:ext cx="28575" cy="34290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2400300"/>
            <a:ext cx="142875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29819" y="2378869"/>
            <a:ext cx="511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Webinar: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1341434" y="2378869"/>
            <a:ext cx="2243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"Dominando a Arte dos Curries Indianos"</a:t>
            </a:r>
            <a:endParaRPr lang="en-US" sz="837" dirty="0"/>
          </a:p>
        </p:txBody>
      </p:sp>
      <p:sp>
        <p:nvSpPr>
          <p:cNvPr id="24" name="Shape 17"/>
          <p:cNvSpPr/>
          <p:nvPr/>
        </p:nvSpPr>
        <p:spPr>
          <a:xfrm>
            <a:off x="514350" y="2714625"/>
            <a:ext cx="3829050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8"/>
          <p:cNvSpPr/>
          <p:nvPr/>
        </p:nvSpPr>
        <p:spPr>
          <a:xfrm>
            <a:off x="514350" y="2714625"/>
            <a:ext cx="28575" cy="34290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828925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801244" y="2807494"/>
            <a:ext cx="5538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Checklist: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1355052" y="2807494"/>
            <a:ext cx="21165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"Sua Despensa de Especiarias Perfeita"</a:t>
            </a:r>
            <a:endParaRPr lang="en-US" sz="837" dirty="0"/>
          </a:p>
        </p:txBody>
      </p:sp>
      <p:sp>
        <p:nvSpPr>
          <p:cNvPr id="29" name="Shape 21"/>
          <p:cNvSpPr/>
          <p:nvPr/>
        </p:nvSpPr>
        <p:spPr>
          <a:xfrm>
            <a:off x="514350" y="3143250"/>
            <a:ext cx="3829050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Shape 22"/>
          <p:cNvSpPr/>
          <p:nvPr/>
        </p:nvSpPr>
        <p:spPr>
          <a:xfrm>
            <a:off x="514350" y="3143250"/>
            <a:ext cx="28575" cy="34290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3257550"/>
            <a:ext cx="114300" cy="1143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801244" y="3236119"/>
            <a:ext cx="1241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Mini-curso por E-mail:</a:t>
            </a:r>
            <a:endParaRPr lang="en-US" sz="837" dirty="0"/>
          </a:p>
        </p:txBody>
      </p:sp>
      <p:sp>
        <p:nvSpPr>
          <p:cNvPr id="33" name="Text 24"/>
          <p:cNvSpPr/>
          <p:nvPr/>
        </p:nvSpPr>
        <p:spPr>
          <a:xfrm>
            <a:off x="2042778" y="3236119"/>
            <a:ext cx="11514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"A Jornada do Sabor"</a:t>
            </a:r>
            <a:endParaRPr lang="en-US" sz="837" dirty="0"/>
          </a:p>
        </p:txBody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671888"/>
            <a:ext cx="171450" cy="1714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485775" y="3657600"/>
            <a:ext cx="19823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Exemplos de CTAs Eficazes </a:t>
            </a:r>
            <a:endParaRPr lang="en-US" sz="1046" dirty="0"/>
          </a:p>
        </p:txBody>
      </p:sp>
      <p:sp>
        <p:nvSpPr>
          <p:cNvPr id="36" name="Shape 26"/>
          <p:cNvSpPr/>
          <p:nvPr/>
        </p:nvSpPr>
        <p:spPr>
          <a:xfrm>
            <a:off x="514350" y="3943350"/>
            <a:ext cx="3829050" cy="514350"/>
          </a:xfrm>
          <a:prstGeom prst="rect">
            <a:avLst/>
          </a:prstGeom>
          <a:solidFill>
            <a:srgbClr val="F39C12">
              <a:alpha val="10000"/>
            </a:srgbClr>
          </a:solidFill>
          <a:ln/>
        </p:spPr>
      </p:sp>
      <p:sp>
        <p:nvSpPr>
          <p:cNvPr id="37" name="Shape 27"/>
          <p:cNvSpPr/>
          <p:nvPr/>
        </p:nvSpPr>
        <p:spPr>
          <a:xfrm>
            <a:off x="514350" y="3943350"/>
            <a:ext cx="21431" cy="514350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38" name="Text 28"/>
          <p:cNvSpPr/>
          <p:nvPr/>
        </p:nvSpPr>
        <p:spPr>
          <a:xfrm>
            <a:off x="600075" y="4029075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"Baixe nosso e-book gratuito de receitas saudáveis com especiarias! Link na bio."</a:t>
            </a:r>
            <a:endParaRPr lang="en-US" sz="837" dirty="0"/>
          </a:p>
        </p:txBody>
      </p:sp>
      <p:sp>
        <p:nvSpPr>
          <p:cNvPr id="39" name="Shape 29"/>
          <p:cNvSpPr/>
          <p:nvPr/>
        </p:nvSpPr>
        <p:spPr>
          <a:xfrm>
            <a:off x="514350" y="4543425"/>
            <a:ext cx="3829050" cy="514350"/>
          </a:xfrm>
          <a:prstGeom prst="rect">
            <a:avLst/>
          </a:prstGeom>
          <a:solidFill>
            <a:srgbClr val="F39C12">
              <a:alpha val="10000"/>
            </a:srgbClr>
          </a:solidFill>
          <a:ln/>
        </p:spPr>
      </p:sp>
      <p:sp>
        <p:nvSpPr>
          <p:cNvPr id="40" name="Shape 30"/>
          <p:cNvSpPr/>
          <p:nvPr/>
        </p:nvSpPr>
        <p:spPr>
          <a:xfrm>
            <a:off x="514350" y="4543425"/>
            <a:ext cx="21431" cy="514350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1" name="Text 31"/>
          <p:cNvSpPr/>
          <p:nvPr/>
        </p:nvSpPr>
        <p:spPr>
          <a:xfrm>
            <a:off x="600075" y="4629150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"Inscreva-se no nosso workshop de culinária indiana e aprenda a usar o Garam Masala! Link na bio."</a:t>
            </a:r>
            <a:endParaRPr lang="en-US" sz="837" dirty="0"/>
          </a:p>
        </p:txBody>
      </p:sp>
      <p:sp>
        <p:nvSpPr>
          <p:cNvPr id="42" name="Shape 32"/>
          <p:cNvSpPr/>
          <p:nvPr/>
        </p:nvSpPr>
        <p:spPr>
          <a:xfrm>
            <a:off x="514350" y="5143500"/>
            <a:ext cx="3829050" cy="514350"/>
          </a:xfrm>
          <a:prstGeom prst="rect">
            <a:avLst/>
          </a:prstGeom>
          <a:solidFill>
            <a:srgbClr val="F39C12">
              <a:alpha val="10000"/>
            </a:srgbClr>
          </a:solidFill>
          <a:ln/>
        </p:spPr>
      </p:sp>
      <p:sp>
        <p:nvSpPr>
          <p:cNvPr id="43" name="Shape 33"/>
          <p:cNvSpPr/>
          <p:nvPr/>
        </p:nvSpPr>
        <p:spPr>
          <a:xfrm>
            <a:off x="514350" y="5143500"/>
            <a:ext cx="21431" cy="514350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4" name="Text 34"/>
          <p:cNvSpPr/>
          <p:nvPr/>
        </p:nvSpPr>
        <p:spPr>
          <a:xfrm>
            <a:off x="600075" y="5229225"/>
            <a:ext cx="3657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"Quer saber mais sobre os benefícios do Açafrão? Acesse nosso blog! Link na bio."</a:t>
            </a:r>
            <a:endParaRPr lang="en-US" sz="837" dirty="0"/>
          </a:p>
        </p:txBody>
      </p:sp>
      <p:pic>
        <p:nvPicPr>
          <p:cNvPr id="4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2138" y="2114550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8486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0769"/>
            <a:ext cx="4114800" cy="2857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228600" y="4449719"/>
            <a:ext cx="41148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342900" y="4564019"/>
            <a:ext cx="38862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 de CTA para Geração de Leads: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42900" y="4821194"/>
            <a:ext cx="38862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"Quer se tornar um expert em especiarias? Baixe nosso E-book GRATUITO 'Guia Essencial de Especiarias para Cozinheiros' e explore o universo dos sabores! Link na Bio! ➡️"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572000" y="714375"/>
            <a:ext cx="4343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Exemplos de Posts</a:t>
            </a:r>
            <a:endParaRPr lang="en-US" sz="1688" dirty="0"/>
          </a:p>
        </p:txBody>
      </p:sp>
      <p:sp>
        <p:nvSpPr>
          <p:cNvPr id="11" name="Shape 7"/>
          <p:cNvSpPr/>
          <p:nvPr/>
        </p:nvSpPr>
        <p:spPr>
          <a:xfrm>
            <a:off x="4572000" y="1143000"/>
            <a:ext cx="4343400" cy="251948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69" y="1343025"/>
            <a:ext cx="100013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57775" y="1300163"/>
            <a:ext cx="196095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Pilar: Receitas e Inspiração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4686300" y="1635919"/>
            <a:ext cx="519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Formato: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5205924" y="1635919"/>
            <a:ext cx="2592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Reel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686300" y="1864519"/>
            <a:ext cx="3639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Título: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050241" y="1864519"/>
            <a:ext cx="25737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"Frango Grelhado Perfeito com Toque de Chef!"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4686300" y="2085975"/>
            <a:ext cx="4114800" cy="126575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9" name="Text 14"/>
          <p:cNvSpPr/>
          <p:nvPr/>
        </p:nvSpPr>
        <p:spPr>
          <a:xfrm>
            <a:off x="4772025" y="2171700"/>
            <a:ext cx="39433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Cansado de frango sem graça? 😩 Com o nosso Blend de Ervas Finas, seu frango grelhado nunca mais será o mesmo! ✨</a:t>
            </a:r>
            <a:endParaRPr lang="en-US" sz="732" dirty="0"/>
          </a:p>
        </p:txBody>
      </p:sp>
      <p:sp>
        <p:nvSpPr>
          <p:cNvPr id="20" name="Text 15"/>
          <p:cNvSpPr/>
          <p:nvPr/>
        </p:nvSpPr>
        <p:spPr>
          <a:xfrm>
            <a:off x="4772025" y="2508852"/>
            <a:ext cx="3943350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 Reel, te mostro como é fácil transformar uma refeição simples em uma explosão de sabor. O segredo? A combinação perfeita de alecrim, tomilho, orégano e manjericão, tudo em um só potinho! 🌿🍗</a:t>
            </a:r>
            <a:endParaRPr lang="en-US" sz="732" dirty="0"/>
          </a:p>
        </p:txBody>
      </p:sp>
      <p:sp>
        <p:nvSpPr>
          <p:cNvPr id="21" name="Text 16"/>
          <p:cNvSpPr/>
          <p:nvPr/>
        </p:nvSpPr>
        <p:spPr>
          <a:xfrm>
            <a:off x="4772025" y="2986004"/>
            <a:ext cx="39433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 mais receitas que vão te fazer brilhar na cozinha? Baixe nosso E-book GRATUITO '20 Receitas Saudáveis com Temperos Exóticos'! Link na Bio! ➡️</a:t>
            </a:r>
            <a:endParaRPr lang="en-US" sz="732" dirty="0"/>
          </a:p>
        </p:txBody>
      </p:sp>
      <p:sp>
        <p:nvSpPr>
          <p:cNvPr id="22" name="Text 17"/>
          <p:cNvSpPr/>
          <p:nvPr/>
        </p:nvSpPr>
        <p:spPr>
          <a:xfrm>
            <a:off x="4686300" y="3408880"/>
            <a:ext cx="41148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#ReceitasSaudaveis #FrangoGrelhado #TemperosNaturais #EbookGratis</a:t>
            </a:r>
            <a:endParaRPr lang="en-US" sz="680" dirty="0"/>
          </a:p>
        </p:txBody>
      </p:sp>
      <p:sp>
        <p:nvSpPr>
          <p:cNvPr id="23" name="Shape 18"/>
          <p:cNvSpPr/>
          <p:nvPr/>
        </p:nvSpPr>
        <p:spPr>
          <a:xfrm>
            <a:off x="4572000" y="3833933"/>
            <a:ext cx="4343400" cy="23223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4686300" y="3948233"/>
            <a:ext cx="285750" cy="285750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81" y="4033958"/>
            <a:ext cx="128588" cy="11430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057775" y="3991096"/>
            <a:ext cx="24538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Pilar: Educação sobre Especiarias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4686300" y="4326852"/>
            <a:ext cx="519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Formato: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5205924" y="4326852"/>
            <a:ext cx="530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Carrossel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4686300" y="4555452"/>
            <a:ext cx="3639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Título:</a:t>
            </a:r>
            <a:endParaRPr lang="en-US" sz="837" dirty="0"/>
          </a:p>
        </p:txBody>
      </p:sp>
      <p:sp>
        <p:nvSpPr>
          <p:cNvPr id="30" name="Text 24"/>
          <p:cNvSpPr/>
          <p:nvPr/>
        </p:nvSpPr>
        <p:spPr>
          <a:xfrm>
            <a:off x="5050241" y="4555452"/>
            <a:ext cx="30731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"Desvendando o Açafrão: O Ouro Vermelho da Culinária"</a:t>
            </a:r>
            <a:endParaRPr lang="en-US" sz="837" dirty="0"/>
          </a:p>
        </p:txBody>
      </p:sp>
      <p:sp>
        <p:nvSpPr>
          <p:cNvPr id="31" name="Shape 25"/>
          <p:cNvSpPr/>
          <p:nvPr/>
        </p:nvSpPr>
        <p:spPr>
          <a:xfrm>
            <a:off x="4686300" y="4776908"/>
            <a:ext cx="4114800" cy="106860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32" name="Text 26"/>
          <p:cNvSpPr/>
          <p:nvPr/>
        </p:nvSpPr>
        <p:spPr>
          <a:xfrm>
            <a:off x="4772025" y="4862633"/>
            <a:ext cx="3943350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Você sabia que o açafrão é a especiaria mais cara do mundo? 👑 Mas o valor vai muito além do preço! Conhecido como o 'ouro vermelho', ele é um tesouro de sabor, aroma e benefícios para a saúde. ✨</a:t>
            </a:r>
            <a:endParaRPr lang="en-US" sz="732" dirty="0"/>
          </a:p>
        </p:txBody>
      </p:sp>
      <p:sp>
        <p:nvSpPr>
          <p:cNvPr id="33" name="Text 27"/>
          <p:cNvSpPr/>
          <p:nvPr/>
        </p:nvSpPr>
        <p:spPr>
          <a:xfrm>
            <a:off x="4772025" y="5339786"/>
            <a:ext cx="3943350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 carrossel, desvendamos os segredos dessa especiaria milenar: desde sua colheita delicada até como ela pode transformar seus pratos em obras de arte culinárias. 🥘💛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686300" y="5902663"/>
            <a:ext cx="41148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#Acafrão #Especiarias #Culinaria #Gastronomia #GuiaEspeciarias</a:t>
            </a:r>
            <a:endParaRPr lang="en-US" sz="6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71437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Estratégias de Crescimento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228600" y="1143000"/>
            <a:ext cx="40005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" y="1143000"/>
            <a:ext cx="28575" cy="1000125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71588"/>
            <a:ext cx="150019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8644" y="1257300"/>
            <a:ext cx="179843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Otimização de Hashtags 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628650" y="1514475"/>
            <a:ext cx="34861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Combinação estratégica de hashtags de nicho (#CulinariaSaudavel), de conteúdo (#FrangoGrelhado), de marca (#SuaMarca) e de localização (#GastronomiaBR).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28600" y="2257425"/>
            <a:ext cx="40005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228600" y="2257425"/>
            <a:ext cx="28575" cy="1000125"/>
          </a:xfrm>
          <a:prstGeom prst="rect">
            <a:avLst/>
          </a:prstGeom>
          <a:solidFill>
            <a:srgbClr val="F39C1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386013"/>
            <a:ext cx="214313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2938" y="2371725"/>
            <a:ext cx="183773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Colaborações e Parcerias 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628650" y="2628900"/>
            <a:ext cx="34861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Parcerias com influenciadores de culinária, marcas complementares e profissionais da área para expandir alcance e credibilidade.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28600" y="3371850"/>
            <a:ext cx="40005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228600" y="3371850"/>
            <a:ext cx="28575" cy="1000125"/>
          </a:xfrm>
          <a:prstGeom prst="rect">
            <a:avLst/>
          </a:prstGeom>
          <a:solidFill>
            <a:srgbClr val="5B3C1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500438"/>
            <a:ext cx="192881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1506" y="3486150"/>
            <a:ext cx="107334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Instagram Ads 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628650" y="3743325"/>
            <a:ext cx="34861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Campanhas pagas com objetivo de geração de leads, segmentadas por idade (18+), interesses (culinária) e localização (Brasil).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28600" y="4486275"/>
            <a:ext cx="40005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228600" y="4486275"/>
            <a:ext cx="28575" cy="1000125"/>
          </a:xfrm>
          <a:prstGeom prst="rect">
            <a:avLst/>
          </a:prstGeom>
          <a:solidFill>
            <a:srgbClr val="2C3E50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614863"/>
            <a:ext cx="214313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42938" y="4600575"/>
            <a:ext cx="22627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Conteúdo Gerado pelo Usuário 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628650" y="4857750"/>
            <a:ext cx="34861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Incentivo para que seguidores compartilhem suas criações com os produtos da marca, gerando prova social e aumentando alcance.</a:t>
            </a:r>
            <a:endParaRPr lang="en-US" sz="837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85863"/>
            <a:ext cx="434340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71437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Dicas de Engajamento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228600" y="1143000"/>
            <a:ext cx="4114800" cy="1285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" y="1143000"/>
            <a:ext cx="28575" cy="1285875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1393031"/>
            <a:ext cx="142875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963" y="1285875"/>
            <a:ext cx="32886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CTAs Claros e Frequentes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842963" y="1543050"/>
            <a:ext cx="32886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 post deve ter um propósito e um chamado à ação claro: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985838" y="1771650"/>
            <a:ext cx="31457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"Marque um amigo que vai amar essa receita!"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985838" y="1943100"/>
            <a:ext cx="31457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"Clique no link da bio para baixar o e-book!"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985838" y="2114550"/>
            <a:ext cx="31457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"Arrasta pra cima para ver a receita completa!"</a:t>
            </a:r>
            <a:endParaRPr lang="en-US" sz="837" dirty="0"/>
          </a:p>
        </p:txBody>
      </p:sp>
      <p:sp>
        <p:nvSpPr>
          <p:cNvPr id="15" name="Shape 11"/>
          <p:cNvSpPr/>
          <p:nvPr/>
        </p:nvSpPr>
        <p:spPr>
          <a:xfrm>
            <a:off x="228600" y="2600325"/>
            <a:ext cx="4114800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228600" y="2600325"/>
            <a:ext cx="28575" cy="1057275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17" name="Shape 13"/>
          <p:cNvSpPr/>
          <p:nvPr/>
        </p:nvSpPr>
        <p:spPr>
          <a:xfrm>
            <a:off x="371475" y="2743200"/>
            <a:ext cx="357188" cy="357188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2" y="2850356"/>
            <a:ext cx="178594" cy="14287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42963" y="2743200"/>
            <a:ext cx="33575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Interação Ativa com Seguidores</a:t>
            </a:r>
            <a:endParaRPr lang="en-US" sz="1046" dirty="0"/>
          </a:p>
        </p:txBody>
      </p:sp>
      <p:sp>
        <p:nvSpPr>
          <p:cNvPr id="20" name="Text 15"/>
          <p:cNvSpPr/>
          <p:nvPr/>
        </p:nvSpPr>
        <p:spPr>
          <a:xfrm>
            <a:off x="842963" y="3000375"/>
            <a:ext cx="3357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Dedique tempo para responder comentários e mensagens diretas. Faça perguntas nas legendas e participe de conversas no nicho.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28600" y="3829050"/>
            <a:ext cx="4114800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228600" y="3829050"/>
            <a:ext cx="28575" cy="885825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23" name="Shape 18"/>
          <p:cNvSpPr/>
          <p:nvPr/>
        </p:nvSpPr>
        <p:spPr>
          <a:xfrm>
            <a:off x="371475" y="3971925"/>
            <a:ext cx="357188" cy="357188"/>
          </a:xfrm>
          <a:prstGeom prst="ellipse">
            <a:avLst/>
          </a:prstGeom>
          <a:solidFill>
            <a:srgbClr val="1E3A8A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" y="4079081"/>
            <a:ext cx="142875" cy="14287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42963" y="3971925"/>
            <a:ext cx="33575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Stories Interativos</a:t>
            </a:r>
            <a:endParaRPr lang="en-US" sz="1046" dirty="0"/>
          </a:p>
        </p:txBody>
      </p:sp>
      <p:sp>
        <p:nvSpPr>
          <p:cNvPr id="26" name="Text 20"/>
          <p:cNvSpPr/>
          <p:nvPr/>
        </p:nvSpPr>
        <p:spPr>
          <a:xfrm>
            <a:off x="842963" y="4229100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recursos como enquetes, perguntas, quizzes e adesivos de link para aumentar o engajamento e capturar leads.</a:t>
            </a:r>
            <a:endParaRPr lang="en-US" sz="837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39351"/>
            <a:ext cx="4343400" cy="2350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71437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Métricas e Análise de Resultados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228600" y="1143000"/>
            <a:ext cx="4114800" cy="12001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" y="1143000"/>
            <a:ext cx="28575" cy="1200150"/>
          </a:xfrm>
          <a:prstGeom prst="rect">
            <a:avLst/>
          </a:prstGeom>
          <a:solidFill>
            <a:srgbClr val="D354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00163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8650" y="1285875"/>
            <a:ext cx="18323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Métricas de Crescimento 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600200"/>
            <a:ext cx="142875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6969" y="1578769"/>
            <a:ext cx="662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Seguidores: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549468" y="1578769"/>
            <a:ext cx="1299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Crescimento qualitativo</a:t>
            </a:r>
            <a:endParaRPr lang="en-US" sz="83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828800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8394" y="1807369"/>
            <a:ext cx="12574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Alcance e Impressões: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2115834" y="1807369"/>
            <a:ext cx="13493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Visibilidade do conteúdo</a:t>
            </a:r>
            <a:endParaRPr lang="en-US" sz="837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057400"/>
            <a:ext cx="128588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72682" y="2035969"/>
            <a:ext cx="9132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Visitas ao Perfil: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1785938" y="2035969"/>
            <a:ext cx="10572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Interesse na marca</a:t>
            </a:r>
            <a:endParaRPr lang="en-US" sz="837" dirty="0"/>
          </a:p>
        </p:txBody>
      </p:sp>
      <p:sp>
        <p:nvSpPr>
          <p:cNvPr id="20" name="Shape 13"/>
          <p:cNvSpPr/>
          <p:nvPr/>
        </p:nvSpPr>
        <p:spPr>
          <a:xfrm>
            <a:off x="228600" y="2514600"/>
            <a:ext cx="4114800" cy="1371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4"/>
          <p:cNvSpPr/>
          <p:nvPr/>
        </p:nvSpPr>
        <p:spPr>
          <a:xfrm>
            <a:off x="228600" y="2514600"/>
            <a:ext cx="28575" cy="1371600"/>
          </a:xfrm>
          <a:prstGeom prst="rect">
            <a:avLst/>
          </a:prstGeom>
          <a:solidFill>
            <a:srgbClr val="F39C12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671763"/>
            <a:ext cx="214313" cy="17145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71513" y="2657475"/>
            <a:ext cx="18984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Métricas de Engajamento </a:t>
            </a:r>
            <a:endParaRPr lang="en-US" sz="1046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2971800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858394" y="2950369"/>
            <a:ext cx="21040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Curtidas, Comentários, Salvamentos: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657225" y="2950369"/>
            <a:ext cx="307265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Relevância do conteúdo</a:t>
            </a:r>
            <a:endParaRPr lang="en-US" sz="837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25" y="3371850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858394" y="3350419"/>
            <a:ext cx="12983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Interações nos Stories:</a:t>
            </a:r>
            <a:endParaRPr lang="en-US" sz="837" dirty="0"/>
          </a:p>
        </p:txBody>
      </p:sp>
      <p:sp>
        <p:nvSpPr>
          <p:cNvPr id="29" name="Text 19"/>
          <p:cNvSpPr/>
          <p:nvPr/>
        </p:nvSpPr>
        <p:spPr>
          <a:xfrm>
            <a:off x="2156743" y="3350419"/>
            <a:ext cx="974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Participação ativa</a:t>
            </a:r>
            <a:endParaRPr lang="en-US" sz="837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3600450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858394" y="3579019"/>
            <a:ext cx="13161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 de Visualização:</a:t>
            </a:r>
            <a:endParaRPr lang="en-US" sz="837" dirty="0"/>
          </a:p>
        </p:txBody>
      </p:sp>
      <p:sp>
        <p:nvSpPr>
          <p:cNvPr id="32" name="Text 21"/>
          <p:cNvSpPr/>
          <p:nvPr/>
        </p:nvSpPr>
        <p:spPr>
          <a:xfrm>
            <a:off x="2174574" y="3579019"/>
            <a:ext cx="11817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Qualidade dos vídeos</a:t>
            </a:r>
            <a:endParaRPr lang="en-US" sz="837" dirty="0"/>
          </a:p>
        </p:txBody>
      </p:sp>
      <p:sp>
        <p:nvSpPr>
          <p:cNvPr id="33" name="Shape 22"/>
          <p:cNvSpPr/>
          <p:nvPr/>
        </p:nvSpPr>
        <p:spPr>
          <a:xfrm>
            <a:off x="228600" y="4057650"/>
            <a:ext cx="41148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3"/>
          <p:cNvSpPr/>
          <p:nvPr/>
        </p:nvSpPr>
        <p:spPr>
          <a:xfrm>
            <a:off x="228600" y="4057650"/>
            <a:ext cx="28575" cy="1428750"/>
          </a:xfrm>
          <a:prstGeom prst="rect">
            <a:avLst/>
          </a:prstGeom>
          <a:solidFill>
            <a:srgbClr val="5B3C11"/>
          </a:solidFill>
          <a:ln/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5" y="4214813"/>
            <a:ext cx="192881" cy="17145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650081" y="4200525"/>
            <a:ext cx="2200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Métricas de Geração de Leads </a:t>
            </a:r>
            <a:endParaRPr lang="en-US" sz="1046" dirty="0"/>
          </a:p>
        </p:txBody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225" y="4514850"/>
            <a:ext cx="71438" cy="114300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815532" y="4493419"/>
            <a:ext cx="1280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Cliques no Link da Bio:</a:t>
            </a:r>
            <a:endParaRPr lang="en-US" sz="837" dirty="0"/>
          </a:p>
        </p:txBody>
      </p:sp>
      <p:sp>
        <p:nvSpPr>
          <p:cNvPr id="39" name="Text 26"/>
          <p:cNvSpPr/>
          <p:nvPr/>
        </p:nvSpPr>
        <p:spPr>
          <a:xfrm>
            <a:off x="2096384" y="4493419"/>
            <a:ext cx="11392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Interesse em ofertas</a:t>
            </a:r>
            <a:endParaRPr lang="en-US" sz="837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225" y="4743450"/>
            <a:ext cx="85725" cy="114300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829819" y="4722019"/>
            <a:ext cx="1092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Taxa de Conversão:</a:t>
            </a:r>
            <a:endParaRPr lang="en-US" sz="837" dirty="0"/>
          </a:p>
        </p:txBody>
      </p:sp>
      <p:sp>
        <p:nvSpPr>
          <p:cNvPr id="42" name="Text 28"/>
          <p:cNvSpPr/>
          <p:nvPr/>
        </p:nvSpPr>
        <p:spPr>
          <a:xfrm>
            <a:off x="1922645" y="4722019"/>
            <a:ext cx="14367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Eficácia das landing pages</a:t>
            </a:r>
            <a:endParaRPr lang="en-US" sz="837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225" y="4972050"/>
            <a:ext cx="114300" cy="1143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858394" y="4950619"/>
            <a:ext cx="12019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 por Lead (CPL):</a:t>
            </a:r>
            <a:endParaRPr lang="en-US" sz="837" dirty="0"/>
          </a:p>
        </p:txBody>
      </p:sp>
      <p:sp>
        <p:nvSpPr>
          <p:cNvPr id="45" name="Text 30"/>
          <p:cNvSpPr/>
          <p:nvPr/>
        </p:nvSpPr>
        <p:spPr>
          <a:xfrm>
            <a:off x="2060386" y="4950619"/>
            <a:ext cx="12679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Eficiência dos anúncios</a:t>
            </a:r>
            <a:endParaRPr lang="en-US" sz="837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25" y="5200650"/>
            <a:ext cx="128588" cy="11430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872682" y="5179219"/>
            <a:ext cx="10947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Qualidade do Lead:</a:t>
            </a:r>
            <a:endParaRPr lang="en-US" sz="837" dirty="0"/>
          </a:p>
        </p:txBody>
      </p:sp>
      <p:sp>
        <p:nvSpPr>
          <p:cNvPr id="48" name="Text 32"/>
          <p:cNvSpPr/>
          <p:nvPr/>
        </p:nvSpPr>
        <p:spPr>
          <a:xfrm>
            <a:off x="1967461" y="5179219"/>
            <a:ext cx="18820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Potencial de conversão em vendas</a:t>
            </a:r>
            <a:endParaRPr lang="en-US" sz="837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4247" y="1078706"/>
            <a:ext cx="2678906" cy="1785938"/>
          </a:xfrm>
          <a:prstGeom prst="rect">
            <a:avLst/>
          </a:prstGeom>
        </p:spPr>
      </p:pic>
      <p:sp>
        <p:nvSpPr>
          <p:cNvPr id="50" name="Shape 33"/>
          <p:cNvSpPr/>
          <p:nvPr/>
        </p:nvSpPr>
        <p:spPr>
          <a:xfrm>
            <a:off x="4572000" y="3036094"/>
            <a:ext cx="4343400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Text 34"/>
          <p:cNvSpPr/>
          <p:nvPr/>
        </p:nvSpPr>
        <p:spPr>
          <a:xfrm>
            <a:off x="4686300" y="3150394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Ciclo de Análise e Otimização</a:t>
            </a:r>
            <a:endParaRPr lang="en-US" sz="942" dirty="0"/>
          </a:p>
        </p:txBody>
      </p:sp>
      <p:pic>
        <p:nvPicPr>
          <p:cNvPr id="5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6300" y="3436144"/>
            <a:ext cx="411480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07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600" y="114300"/>
            <a:ext cx="52881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 de Instagram para Loja de Temperos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7745946" y="171450"/>
            <a:ext cx="11694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Geração de Leads | 2025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228600" y="71437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 e Próximos Passos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228600" y="1143000"/>
            <a:ext cx="4114800" cy="1843088"/>
          </a:xfrm>
          <a:prstGeom prst="rect">
            <a:avLst/>
          </a:prstGeom>
          <a:solidFill>
            <a:srgbClr val="F39C12">
              <a:alpha val="10000"/>
            </a:srgbClr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71475" y="1285875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Pontos-Chave da Estratégia</a:t>
            </a:r>
            <a:endParaRPr lang="en-US" sz="1046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00200"/>
            <a:ext cx="114300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2644" y="1578769"/>
            <a:ext cx="14994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Foco em Geração de Leads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2072050" y="1578769"/>
            <a:ext cx="1588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através de conteúdo de valor</a:t>
            </a:r>
            <a:endParaRPr lang="en-US" sz="83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828800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72644" y="1807369"/>
            <a:ext cx="13885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Três pilares de conteúdo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961183" y="1807369"/>
            <a:ext cx="1731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engajar e educar o público</a:t>
            </a:r>
            <a:endParaRPr lang="en-US" sz="837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05740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72644" y="2035969"/>
            <a:ext cx="1525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Diversificação de formatos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371475" y="2035969"/>
            <a:ext cx="311858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maximizar alcance e engajamento</a:t>
            </a:r>
            <a:endParaRPr lang="en-US" sz="837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457450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72644" y="2436019"/>
            <a:ext cx="15389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 magnets estratégicos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2111592" y="2436019"/>
            <a:ext cx="1235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captura de dados</a:t>
            </a:r>
            <a:endParaRPr lang="en-US" sz="837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686050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72644" y="2664619"/>
            <a:ext cx="9551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contínua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1527758" y="2664619"/>
            <a:ext cx="16181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otimização da estratégia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228600" y="3143250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5B3C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Próximos Passos</a:t>
            </a:r>
            <a:endParaRPr lang="en-US" sz="1046" dirty="0"/>
          </a:p>
        </p:txBody>
      </p:sp>
      <p:sp>
        <p:nvSpPr>
          <p:cNvPr id="25" name="Shape 17"/>
          <p:cNvSpPr/>
          <p:nvPr/>
        </p:nvSpPr>
        <p:spPr>
          <a:xfrm>
            <a:off x="228600" y="3429000"/>
            <a:ext cx="4114800" cy="571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18"/>
          <p:cNvSpPr/>
          <p:nvPr/>
        </p:nvSpPr>
        <p:spPr>
          <a:xfrm>
            <a:off x="228600" y="3429000"/>
            <a:ext cx="28575" cy="571500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27" name="Text 19"/>
          <p:cNvSpPr/>
          <p:nvPr/>
        </p:nvSpPr>
        <p:spPr>
          <a:xfrm>
            <a:off x="342900" y="3600450"/>
            <a:ext cx="19187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620502" y="3550444"/>
            <a:ext cx="23007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dos Pilares de Conteúdo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2921264" y="3550444"/>
            <a:ext cx="9500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Criar calendário 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620502" y="3721894"/>
            <a:ext cx="10185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editorial detalhado</a:t>
            </a:r>
            <a:endParaRPr lang="en-US" sz="837" dirty="0"/>
          </a:p>
        </p:txBody>
      </p:sp>
      <p:sp>
        <p:nvSpPr>
          <p:cNvPr id="31" name="Shape 23"/>
          <p:cNvSpPr/>
          <p:nvPr/>
        </p:nvSpPr>
        <p:spPr>
          <a:xfrm>
            <a:off x="228600" y="4114800"/>
            <a:ext cx="4114800" cy="571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4"/>
          <p:cNvSpPr/>
          <p:nvPr/>
        </p:nvSpPr>
        <p:spPr>
          <a:xfrm>
            <a:off x="228600" y="4114800"/>
            <a:ext cx="28575" cy="571500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33" name="Text 25"/>
          <p:cNvSpPr/>
          <p:nvPr/>
        </p:nvSpPr>
        <p:spPr>
          <a:xfrm>
            <a:off x="342900" y="4286250"/>
            <a:ext cx="20253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631161" y="4236244"/>
            <a:ext cx="20582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 dos Lead Magnets</a:t>
            </a:r>
            <a:endParaRPr lang="en-US" sz="837" dirty="0"/>
          </a:p>
        </p:txBody>
      </p:sp>
      <p:sp>
        <p:nvSpPr>
          <p:cNvPr id="35" name="Text 27"/>
          <p:cNvSpPr/>
          <p:nvPr/>
        </p:nvSpPr>
        <p:spPr>
          <a:xfrm>
            <a:off x="2689371" y="4236244"/>
            <a:ext cx="14572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Criar e-books, webinars e 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631161" y="4407694"/>
            <a:ext cx="515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checklists</a:t>
            </a:r>
            <a:endParaRPr lang="en-US" sz="837" dirty="0"/>
          </a:p>
        </p:txBody>
      </p:sp>
      <p:sp>
        <p:nvSpPr>
          <p:cNvPr id="37" name="Shape 29"/>
          <p:cNvSpPr/>
          <p:nvPr/>
        </p:nvSpPr>
        <p:spPr>
          <a:xfrm>
            <a:off x="228600" y="4800600"/>
            <a:ext cx="4114800" cy="571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Shape 30"/>
          <p:cNvSpPr/>
          <p:nvPr/>
        </p:nvSpPr>
        <p:spPr>
          <a:xfrm>
            <a:off x="228600" y="4800600"/>
            <a:ext cx="28575" cy="571500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39" name="Text 31"/>
          <p:cNvSpPr/>
          <p:nvPr/>
        </p:nvSpPr>
        <p:spPr>
          <a:xfrm>
            <a:off x="342900" y="4972050"/>
            <a:ext cx="22212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650751" y="4922044"/>
            <a:ext cx="17923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Configuração de Landing Pages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2443107" y="4922044"/>
            <a:ext cx="15774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Otimizar para conversão de 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650751" y="5093494"/>
            <a:ext cx="2831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leads</a:t>
            </a:r>
            <a:endParaRPr lang="en-US" sz="837" dirty="0"/>
          </a:p>
        </p:txBody>
      </p:sp>
      <p:sp>
        <p:nvSpPr>
          <p:cNvPr id="43" name="Shape 35"/>
          <p:cNvSpPr/>
          <p:nvPr/>
        </p:nvSpPr>
        <p:spPr>
          <a:xfrm>
            <a:off x="228600" y="5486400"/>
            <a:ext cx="4114800" cy="571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Shape 36"/>
          <p:cNvSpPr/>
          <p:nvPr/>
        </p:nvSpPr>
        <p:spPr>
          <a:xfrm>
            <a:off x="228600" y="5486400"/>
            <a:ext cx="28575" cy="571500"/>
          </a:xfrm>
          <a:prstGeom prst="rect">
            <a:avLst/>
          </a:prstGeom>
          <a:solidFill>
            <a:srgbClr val="D35400"/>
          </a:solidFill>
          <a:ln/>
        </p:spPr>
      </p:sp>
      <p:sp>
        <p:nvSpPr>
          <p:cNvPr id="45" name="Text 37"/>
          <p:cNvSpPr/>
          <p:nvPr/>
        </p:nvSpPr>
        <p:spPr>
          <a:xfrm>
            <a:off x="342900" y="5657850"/>
            <a:ext cx="2167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45393" y="5607844"/>
            <a:ext cx="14493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e Ajustes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2094737" y="5607844"/>
            <a:ext cx="17178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Análise semanal de métricas e 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45393" y="5779294"/>
            <a:ext cx="5822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otimização</a:t>
            </a:r>
            <a:endParaRPr lang="en-US" sz="837" dirty="0"/>
          </a:p>
        </p:txBody>
      </p:sp>
      <p:pic>
        <p:nvPicPr>
          <p:cNvPr id="4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8" y="2314575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2025-09-15T23:42:02Z</dcterms:created>
  <dcterms:modified xsi:type="dcterms:W3CDTF">2025-09-15T23:42:02Z</dcterms:modified>
</cp:coreProperties>
</file>